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9" r:id="rId3"/>
    <p:sldId id="257" r:id="rId4"/>
    <p:sldId id="258" r:id="rId5"/>
    <p:sldId id="264" r:id="rId6"/>
    <p:sldId id="260" r:id="rId7"/>
    <p:sldId id="261" r:id="rId8"/>
    <p:sldId id="269" r:id="rId9"/>
    <p:sldId id="266" r:id="rId10"/>
    <p:sldId id="262" r:id="rId11"/>
    <p:sldId id="265" r:id="rId12"/>
    <p:sldId id="267" r:id="rId13"/>
    <p:sldId id="268" r:id="rId14"/>
    <p:sldId id="263"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D57DB3-6733-4B01-BE07-FA0496106211}" type="datetimeFigureOut">
              <a:rPr lang="en-US" smtClean="0"/>
              <a:pPr/>
              <a:t>1/24/2019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3CEA7F-58BC-4C30-9653-3366233BB5FE}"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8BCA7F-21DD-4EBC-9949-6B39CBD11A10}" type="datetimeFigureOut">
              <a:rPr lang="en-US" smtClean="0"/>
              <a:pPr/>
              <a:t>1/24/2019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BCA7F-21DD-4EBC-9949-6B39CBD11A10}" type="datetimeFigureOut">
              <a:rPr lang="en-US" smtClean="0"/>
              <a:pPr/>
              <a:t>1/24/2019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BCA7F-21DD-4EBC-9949-6B39CBD11A10}" type="datetimeFigureOut">
              <a:rPr lang="en-US" smtClean="0"/>
              <a:pPr/>
              <a:t>1/24/2019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BCA7F-21DD-4EBC-9949-6B39CBD11A10}" type="datetimeFigureOut">
              <a:rPr lang="en-US" smtClean="0"/>
              <a:pPr/>
              <a:t>1/24/2019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BCA7F-21DD-4EBC-9949-6B39CBD11A10}" type="datetimeFigureOut">
              <a:rPr lang="en-US" smtClean="0"/>
              <a:pPr/>
              <a:t>1/24/2019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8BCA7F-21DD-4EBC-9949-6B39CBD11A10}" type="datetimeFigureOut">
              <a:rPr lang="en-US" smtClean="0"/>
              <a:pPr/>
              <a:t>1/24/2019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8BCA7F-21DD-4EBC-9949-6B39CBD11A10}" type="datetimeFigureOut">
              <a:rPr lang="en-US" smtClean="0"/>
              <a:pPr/>
              <a:t>1/24/2019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8BCA7F-21DD-4EBC-9949-6B39CBD11A10}" type="datetimeFigureOut">
              <a:rPr lang="en-US" smtClean="0"/>
              <a:pPr/>
              <a:t>1/24/2019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BCA7F-21DD-4EBC-9949-6B39CBD11A10}" type="datetimeFigureOut">
              <a:rPr lang="en-US" smtClean="0"/>
              <a:pPr/>
              <a:t>1/24/2019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BCA7F-21DD-4EBC-9949-6B39CBD11A10}" type="datetimeFigureOut">
              <a:rPr lang="en-US" smtClean="0"/>
              <a:pPr/>
              <a:t>1/24/2019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BCA7F-21DD-4EBC-9949-6B39CBD11A10}" type="datetimeFigureOut">
              <a:rPr lang="en-US" smtClean="0"/>
              <a:pPr/>
              <a:t>1/24/2019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01D99-6E8B-46D2-8CC7-6F5D4E631AA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BCA7F-21DD-4EBC-9949-6B39CBD11A10}" type="datetimeFigureOut">
              <a:rPr lang="en-US" smtClean="0"/>
              <a:pPr/>
              <a:t>1/24/2019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01D99-6E8B-46D2-8CC7-6F5D4E631AA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642918"/>
            <a:ext cx="4643470" cy="523220"/>
          </a:xfrm>
          <a:prstGeom prst="rect">
            <a:avLst/>
          </a:prstGeom>
          <a:noFill/>
        </p:spPr>
        <p:txBody>
          <a:bodyPr wrap="square" rtlCol="0">
            <a:spAutoFit/>
          </a:bodyPr>
          <a:lstStyle/>
          <a:p>
            <a:r>
              <a:rPr lang="en-GB" sz="2800" b="1" dirty="0" smtClean="0"/>
              <a:t>Sin, Salvation &amp; Assuranc</a:t>
            </a:r>
            <a:r>
              <a:rPr lang="en-GB" sz="2800" dirty="0" smtClean="0"/>
              <a:t>e</a:t>
            </a:r>
            <a:endParaRPr lang="en-GB" sz="2800" dirty="0"/>
          </a:p>
        </p:txBody>
      </p:sp>
      <p:sp>
        <p:nvSpPr>
          <p:cNvPr id="3" name="TextBox 2"/>
          <p:cNvSpPr txBox="1"/>
          <p:nvPr/>
        </p:nvSpPr>
        <p:spPr>
          <a:xfrm>
            <a:off x="3214678" y="1214422"/>
            <a:ext cx="1571636" cy="369332"/>
          </a:xfrm>
          <a:prstGeom prst="rect">
            <a:avLst/>
          </a:prstGeom>
          <a:noFill/>
        </p:spPr>
        <p:txBody>
          <a:bodyPr wrap="square" rtlCol="0">
            <a:spAutoFit/>
          </a:bodyPr>
          <a:lstStyle/>
          <a:p>
            <a:r>
              <a:rPr lang="en-GB" b="1" dirty="0" smtClean="0"/>
              <a:t>Genesis 3:1-6</a:t>
            </a:r>
            <a:endParaRPr lang="en-GB" b="1" dirty="0"/>
          </a:p>
        </p:txBody>
      </p:sp>
      <p:sp>
        <p:nvSpPr>
          <p:cNvPr id="5" name="TextBox 4"/>
          <p:cNvSpPr txBox="1"/>
          <p:nvPr/>
        </p:nvSpPr>
        <p:spPr>
          <a:xfrm>
            <a:off x="500034" y="1643050"/>
            <a:ext cx="8001056" cy="4893647"/>
          </a:xfrm>
          <a:prstGeom prst="rect">
            <a:avLst/>
          </a:prstGeom>
          <a:noFill/>
        </p:spPr>
        <p:txBody>
          <a:bodyPr wrap="square" rtlCol="0">
            <a:spAutoFit/>
          </a:bodyPr>
          <a:lstStyle/>
          <a:p>
            <a:pPr algn="just"/>
            <a:r>
              <a:rPr lang="en-GB" dirty="0" smtClean="0"/>
              <a:t> </a:t>
            </a:r>
            <a:r>
              <a:rPr lang="en-GB" sz="2400" dirty="0" smtClean="0"/>
              <a:t>Now the serpent was more crafty than any of the wild animals the LORD God had made. He said to the woman, "Did God really say, ‘You must not eat from any tree in the garden’?” The woman said to the serpent, "We may eat fruit from the trees in the garden, but God did say, ‘You must not eat fruit from the tree that is in the middle of the garden, and you must not touch it, or you will die.’“ "You will not surely die," the serpent said to the woman. "For God knows that when you eat of it your eyes will be opened, and you will be like God, knowing good and evil.“ When the woman saw that the fruit of the tree was good for food and pleasing to the eye, and also desirable for gaining wisdom, she took some and ate it. She also gave some to her husband, who was with her, and he ate it.</a:t>
            </a: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714488"/>
            <a:ext cx="7429552" cy="830997"/>
          </a:xfrm>
          <a:prstGeom prst="rect">
            <a:avLst/>
          </a:prstGeom>
          <a:noFill/>
        </p:spPr>
        <p:txBody>
          <a:bodyPr wrap="square" rtlCol="0">
            <a:spAutoFit/>
          </a:bodyPr>
          <a:lstStyle/>
          <a:p>
            <a:r>
              <a:rPr lang="en-GB" sz="2400" dirty="0" smtClean="0"/>
              <a:t>You see, at just the right time, </a:t>
            </a:r>
            <a:r>
              <a:rPr lang="en-GB" sz="2400" u="sng" dirty="0" smtClean="0"/>
              <a:t>when we were still powerless</a:t>
            </a:r>
            <a:r>
              <a:rPr lang="en-GB" sz="2400" dirty="0" smtClean="0"/>
              <a:t>, Christ died for the ungodly. </a:t>
            </a:r>
            <a:r>
              <a:rPr lang="en-GB" dirty="0" smtClean="0"/>
              <a:t>Romans 5:6</a:t>
            </a:r>
            <a:endParaRPr lang="en-GB" dirty="0"/>
          </a:p>
        </p:txBody>
      </p:sp>
      <p:sp>
        <p:nvSpPr>
          <p:cNvPr id="3" name="TextBox 2"/>
          <p:cNvSpPr txBox="1"/>
          <p:nvPr/>
        </p:nvSpPr>
        <p:spPr>
          <a:xfrm>
            <a:off x="4857752" y="3500438"/>
            <a:ext cx="3357586" cy="1569660"/>
          </a:xfrm>
          <a:prstGeom prst="rect">
            <a:avLst/>
          </a:prstGeom>
          <a:noFill/>
        </p:spPr>
        <p:txBody>
          <a:bodyPr wrap="square" rtlCol="0">
            <a:spAutoFit/>
          </a:bodyPr>
          <a:lstStyle/>
          <a:p>
            <a:r>
              <a:rPr lang="en-GB" sz="2400" dirty="0" smtClean="0"/>
              <a:t>He saved us, not because of righteous things we had done, but because of his mercy. </a:t>
            </a:r>
            <a:r>
              <a:rPr lang="en-GB" dirty="0" smtClean="0"/>
              <a:t>Titus 3:5</a:t>
            </a:r>
            <a:endParaRPr lang="en-GB" dirty="0"/>
          </a:p>
        </p:txBody>
      </p:sp>
      <p:pic>
        <p:nvPicPr>
          <p:cNvPr id="4" name="Picture 3" descr="passion4_crucified.jpg"/>
          <p:cNvPicPr>
            <a:picLocks noChangeAspect="1"/>
          </p:cNvPicPr>
          <p:nvPr/>
        </p:nvPicPr>
        <p:blipFill>
          <a:blip r:embed="rId2"/>
          <a:stretch>
            <a:fillRect/>
          </a:stretch>
        </p:blipFill>
        <p:spPr>
          <a:xfrm>
            <a:off x="428596" y="2643182"/>
            <a:ext cx="4198046" cy="3154532"/>
          </a:xfrm>
          <a:prstGeom prst="rect">
            <a:avLst/>
          </a:prstGeom>
        </p:spPr>
      </p:pic>
      <p:sp>
        <p:nvSpPr>
          <p:cNvPr id="5" name="TextBox 4"/>
          <p:cNvSpPr txBox="1"/>
          <p:nvPr/>
        </p:nvSpPr>
        <p:spPr>
          <a:xfrm>
            <a:off x="285720" y="571480"/>
            <a:ext cx="8643998" cy="523220"/>
          </a:xfrm>
          <a:prstGeom prst="rect">
            <a:avLst/>
          </a:prstGeom>
          <a:noFill/>
        </p:spPr>
        <p:txBody>
          <a:bodyPr wrap="square" rtlCol="0">
            <a:spAutoFit/>
          </a:bodyPr>
          <a:lstStyle/>
          <a:p>
            <a:r>
              <a:rPr lang="en-GB" sz="2800" dirty="0" smtClean="0"/>
              <a:t>God stepped into our world and intervened on our behalf</a:t>
            </a:r>
            <a:endParaRPr lang="en-GB"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i cave rescue graphic, divers.jpg.jpg_12345947_ver1.0_1280_720.jpg"/>
          <p:cNvPicPr>
            <a:picLocks noChangeAspect="1"/>
          </p:cNvPicPr>
          <p:nvPr/>
        </p:nvPicPr>
        <p:blipFill>
          <a:blip r:embed="rId2"/>
          <a:stretch>
            <a:fillRect/>
          </a:stretch>
        </p:blipFill>
        <p:spPr>
          <a:xfrm>
            <a:off x="0" y="2214554"/>
            <a:ext cx="9144000" cy="4643446"/>
          </a:xfrm>
          <a:prstGeom prst="rect">
            <a:avLst/>
          </a:prstGeom>
        </p:spPr>
      </p:pic>
      <p:sp>
        <p:nvSpPr>
          <p:cNvPr id="4" name="TextBox 3"/>
          <p:cNvSpPr txBox="1"/>
          <p:nvPr/>
        </p:nvSpPr>
        <p:spPr>
          <a:xfrm>
            <a:off x="4714876" y="428604"/>
            <a:ext cx="3786214" cy="3046988"/>
          </a:xfrm>
          <a:prstGeom prst="rect">
            <a:avLst/>
          </a:prstGeom>
          <a:noFill/>
        </p:spPr>
        <p:txBody>
          <a:bodyPr wrap="square" rtlCol="0">
            <a:spAutoFit/>
          </a:bodyPr>
          <a:lstStyle/>
          <a:p>
            <a:r>
              <a:rPr lang="en-GB" sz="2400" dirty="0" smtClean="0"/>
              <a:t>Salvation  requires</a:t>
            </a:r>
          </a:p>
          <a:p>
            <a:pPr>
              <a:buFont typeface="Arial" pitchFamily="34" charset="0"/>
              <a:buChar char="•"/>
            </a:pPr>
            <a:r>
              <a:rPr lang="en-GB" sz="2400" dirty="0" smtClean="0"/>
              <a:t> outside intervention,  </a:t>
            </a:r>
          </a:p>
          <a:p>
            <a:pPr>
              <a:buFont typeface="Arial" pitchFamily="34" charset="0"/>
              <a:buChar char="•"/>
            </a:pPr>
            <a:r>
              <a:rPr lang="en-GB" sz="2400" dirty="0" smtClean="0"/>
              <a:t> surrender, </a:t>
            </a:r>
          </a:p>
          <a:p>
            <a:pPr>
              <a:buFont typeface="Arial" pitchFamily="34" charset="0"/>
              <a:buChar char="•"/>
            </a:pPr>
            <a:r>
              <a:rPr lang="en-GB" sz="2400" dirty="0" smtClean="0"/>
              <a:t> trust and dependence.</a:t>
            </a:r>
          </a:p>
          <a:p>
            <a:pPr>
              <a:buFont typeface="Arial" pitchFamily="34" charset="0"/>
              <a:buChar char="•"/>
            </a:pPr>
            <a:endParaRPr lang="en-GB" sz="2400" dirty="0" smtClean="0"/>
          </a:p>
          <a:p>
            <a:pPr>
              <a:buFont typeface="Arial" pitchFamily="34" charset="0"/>
              <a:buChar char="•"/>
            </a:pPr>
            <a:endParaRPr lang="en-GB" sz="2400" dirty="0" smtClean="0"/>
          </a:p>
          <a:p>
            <a:r>
              <a:rPr lang="en-GB" sz="2400" dirty="0" smtClean="0"/>
              <a:t> </a:t>
            </a:r>
          </a:p>
          <a:p>
            <a:endParaRPr lang="en-GB" sz="2400" dirty="0"/>
          </a:p>
        </p:txBody>
      </p:sp>
      <p:pic>
        <p:nvPicPr>
          <p:cNvPr id="5" name="Picture 4" descr="med_5b44c10e68928.jpg"/>
          <p:cNvPicPr>
            <a:picLocks noChangeAspect="1"/>
          </p:cNvPicPr>
          <p:nvPr/>
        </p:nvPicPr>
        <p:blipFill>
          <a:blip r:embed="rId3"/>
          <a:srcRect t="9024" b="9024"/>
          <a:stretch>
            <a:fillRect/>
          </a:stretch>
        </p:blipFill>
        <p:spPr>
          <a:xfrm>
            <a:off x="0" y="1"/>
            <a:ext cx="4334265" cy="2214553"/>
          </a:xfrm>
          <a:prstGeom prst="rect">
            <a:avLst/>
          </a:prstGeom>
        </p:spPr>
      </p:pic>
      <p:sp>
        <p:nvSpPr>
          <p:cNvPr id="6" name="TextBox 5"/>
          <p:cNvSpPr txBox="1"/>
          <p:nvPr/>
        </p:nvSpPr>
        <p:spPr>
          <a:xfrm>
            <a:off x="2357422" y="6215082"/>
            <a:ext cx="3929090" cy="461665"/>
          </a:xfrm>
          <a:prstGeom prst="rect">
            <a:avLst/>
          </a:prstGeom>
          <a:noFill/>
        </p:spPr>
        <p:txBody>
          <a:bodyPr wrap="square" rtlCol="0">
            <a:spAutoFit/>
          </a:bodyPr>
          <a:lstStyle/>
          <a:p>
            <a:r>
              <a:rPr lang="en-GB" sz="2400" b="1" dirty="0" smtClean="0">
                <a:solidFill>
                  <a:srgbClr val="FFFF00"/>
                </a:solidFill>
              </a:rPr>
              <a:t>Thailand Cave Rescue 2018</a:t>
            </a:r>
            <a:endParaRPr lang="en-GB" sz="2400" b="1"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siness-turn-around.jpg"/>
          <p:cNvPicPr>
            <a:picLocks noChangeAspect="1"/>
          </p:cNvPicPr>
          <p:nvPr/>
        </p:nvPicPr>
        <p:blipFill>
          <a:blip r:embed="rId2"/>
          <a:stretch>
            <a:fillRect/>
          </a:stretch>
        </p:blipFill>
        <p:spPr>
          <a:xfrm>
            <a:off x="642910" y="428604"/>
            <a:ext cx="3214710" cy="2857520"/>
          </a:xfrm>
          <a:prstGeom prst="rect">
            <a:avLst/>
          </a:prstGeom>
        </p:spPr>
      </p:pic>
      <p:sp>
        <p:nvSpPr>
          <p:cNvPr id="5" name="TextBox 4"/>
          <p:cNvSpPr txBox="1"/>
          <p:nvPr/>
        </p:nvSpPr>
        <p:spPr>
          <a:xfrm>
            <a:off x="571472" y="3786190"/>
            <a:ext cx="7500990" cy="1200329"/>
          </a:xfrm>
          <a:prstGeom prst="rect">
            <a:avLst/>
          </a:prstGeom>
          <a:noFill/>
        </p:spPr>
        <p:txBody>
          <a:bodyPr wrap="square" rtlCol="0">
            <a:spAutoFit/>
          </a:bodyPr>
          <a:lstStyle/>
          <a:p>
            <a:r>
              <a:rPr lang="en-GB" sz="2400" dirty="0" smtClean="0"/>
              <a:t>Repent  and be baptised, every one of you, in the name of Jesus Christ for the forgiveness of your sins. And you will receive the gift of the Holy Spirit. </a:t>
            </a:r>
            <a:r>
              <a:rPr lang="en-GB" dirty="0" smtClean="0"/>
              <a:t>Acts 2:38</a:t>
            </a:r>
            <a:endParaRPr lang="en-GB" dirty="0"/>
          </a:p>
        </p:txBody>
      </p:sp>
      <p:sp>
        <p:nvSpPr>
          <p:cNvPr id="6" name="TextBox 5"/>
          <p:cNvSpPr txBox="1"/>
          <p:nvPr/>
        </p:nvSpPr>
        <p:spPr>
          <a:xfrm>
            <a:off x="428596" y="5429264"/>
            <a:ext cx="8143932" cy="830997"/>
          </a:xfrm>
          <a:prstGeom prst="rect">
            <a:avLst/>
          </a:prstGeom>
          <a:noFill/>
        </p:spPr>
        <p:txBody>
          <a:bodyPr wrap="square" rtlCol="0">
            <a:spAutoFit/>
          </a:bodyPr>
          <a:lstStyle/>
          <a:p>
            <a:r>
              <a:rPr lang="en-GB" sz="2400" dirty="0" smtClean="0"/>
              <a:t>Repent, then, and turn to God, so that your sins may be wiped out, that times of refreshing may come from the Lord, </a:t>
            </a:r>
            <a:r>
              <a:rPr lang="en-GB" dirty="0" smtClean="0"/>
              <a:t>Acts 3:19</a:t>
            </a:r>
            <a:endParaRPr lang="en-GB" dirty="0"/>
          </a:p>
        </p:txBody>
      </p:sp>
      <p:sp>
        <p:nvSpPr>
          <p:cNvPr id="7" name="TextBox 6"/>
          <p:cNvSpPr txBox="1"/>
          <p:nvPr/>
        </p:nvSpPr>
        <p:spPr>
          <a:xfrm>
            <a:off x="3857620" y="428604"/>
            <a:ext cx="4643470" cy="2862322"/>
          </a:xfrm>
          <a:prstGeom prst="rect">
            <a:avLst/>
          </a:prstGeom>
          <a:solidFill>
            <a:schemeClr val="bg1"/>
          </a:solidFill>
        </p:spPr>
        <p:txBody>
          <a:bodyPr wrap="square" rtlCol="0">
            <a:spAutoFit/>
          </a:bodyPr>
          <a:lstStyle/>
          <a:p>
            <a:endParaRPr lang="en-GB" sz="3600" b="1" dirty="0" smtClean="0">
              <a:solidFill>
                <a:schemeClr val="tx2"/>
              </a:solidFill>
            </a:endParaRPr>
          </a:p>
          <a:p>
            <a:r>
              <a:rPr lang="en-GB" sz="3600" b="1" dirty="0" smtClean="0">
                <a:solidFill>
                  <a:schemeClr val="tx2"/>
                </a:solidFill>
              </a:rPr>
              <a:t>Repent  = Turn around - have a change of heart towards God</a:t>
            </a:r>
          </a:p>
          <a:p>
            <a:endParaRPr lang="en-GB" sz="3600" b="1"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428604"/>
            <a:ext cx="7000924" cy="523220"/>
          </a:xfrm>
          <a:prstGeom prst="rect">
            <a:avLst/>
          </a:prstGeom>
          <a:noFill/>
        </p:spPr>
        <p:txBody>
          <a:bodyPr wrap="square" rtlCol="0">
            <a:spAutoFit/>
          </a:bodyPr>
          <a:lstStyle/>
          <a:p>
            <a:r>
              <a:rPr lang="en-GB" sz="2800" b="1" dirty="0" smtClean="0"/>
              <a:t>Why do I need to know my sins are forgiven?</a:t>
            </a:r>
            <a:endParaRPr lang="en-GB" sz="2800" b="1" dirty="0"/>
          </a:p>
        </p:txBody>
      </p:sp>
      <p:sp>
        <p:nvSpPr>
          <p:cNvPr id="5" name="TextBox 4"/>
          <p:cNvSpPr txBox="1"/>
          <p:nvPr/>
        </p:nvSpPr>
        <p:spPr>
          <a:xfrm>
            <a:off x="428596" y="1285860"/>
            <a:ext cx="4714940" cy="2677656"/>
          </a:xfrm>
          <a:prstGeom prst="rect">
            <a:avLst/>
          </a:prstGeom>
          <a:noFill/>
        </p:spPr>
        <p:txBody>
          <a:bodyPr wrap="square" rtlCol="0">
            <a:spAutoFit/>
          </a:bodyPr>
          <a:lstStyle/>
          <a:p>
            <a:r>
              <a:rPr lang="en-GB" sz="2400" dirty="0" smtClean="0"/>
              <a:t>Because we were deigned to live in relationship with God, to enjoy His abundant life, and we can’t do that without forgiveness.</a:t>
            </a:r>
          </a:p>
          <a:p>
            <a:endParaRPr lang="en-GB" sz="2400" dirty="0" smtClean="0"/>
          </a:p>
          <a:p>
            <a:r>
              <a:rPr lang="en-GB" sz="2400" dirty="0" smtClean="0"/>
              <a:t>No relationship works when one person is out of sorts with the other</a:t>
            </a:r>
            <a:endParaRPr lang="en-GB" sz="2400" dirty="0"/>
          </a:p>
        </p:txBody>
      </p:sp>
      <p:pic>
        <p:nvPicPr>
          <p:cNvPr id="6" name="Picture 5" descr="Get-Someone-to-Stop-Ignoring-You-Step-9.jpg"/>
          <p:cNvPicPr>
            <a:picLocks noChangeAspect="1"/>
          </p:cNvPicPr>
          <p:nvPr/>
        </p:nvPicPr>
        <p:blipFill>
          <a:blip r:embed="rId2" cstate="print"/>
          <a:stretch>
            <a:fillRect/>
          </a:stretch>
        </p:blipFill>
        <p:spPr>
          <a:xfrm>
            <a:off x="5000628" y="1357298"/>
            <a:ext cx="3571836" cy="2678877"/>
          </a:xfrm>
          <a:prstGeom prst="rect">
            <a:avLst/>
          </a:prstGeom>
        </p:spPr>
      </p:pic>
      <p:sp>
        <p:nvSpPr>
          <p:cNvPr id="7" name="TextBox 6"/>
          <p:cNvSpPr txBox="1"/>
          <p:nvPr/>
        </p:nvSpPr>
        <p:spPr>
          <a:xfrm>
            <a:off x="428596" y="4143380"/>
            <a:ext cx="7215238" cy="830997"/>
          </a:xfrm>
          <a:prstGeom prst="rect">
            <a:avLst/>
          </a:prstGeom>
          <a:noFill/>
        </p:spPr>
        <p:txBody>
          <a:bodyPr wrap="square" rtlCol="0">
            <a:spAutoFit/>
          </a:bodyPr>
          <a:lstStyle/>
          <a:p>
            <a:r>
              <a:rPr lang="en-GB" sz="2400" dirty="0" smtClean="0"/>
              <a:t>Your iniquities have separated you from your God; your sins have hidden his face from you, </a:t>
            </a:r>
            <a:r>
              <a:rPr lang="en-GB" dirty="0" smtClean="0"/>
              <a:t>Isaiah 59:2</a:t>
            </a:r>
            <a:endParaRPr lang="en-GB" dirty="0"/>
          </a:p>
        </p:txBody>
      </p:sp>
      <p:sp>
        <p:nvSpPr>
          <p:cNvPr id="8" name="TextBox 7"/>
          <p:cNvSpPr txBox="1"/>
          <p:nvPr/>
        </p:nvSpPr>
        <p:spPr>
          <a:xfrm>
            <a:off x="428596" y="5072074"/>
            <a:ext cx="7786742" cy="1200329"/>
          </a:xfrm>
          <a:prstGeom prst="rect">
            <a:avLst/>
          </a:prstGeom>
          <a:noFill/>
        </p:spPr>
        <p:txBody>
          <a:bodyPr wrap="square" rtlCol="0">
            <a:spAutoFit/>
          </a:bodyPr>
          <a:lstStyle/>
          <a:p>
            <a:r>
              <a:rPr lang="en-GB" sz="2400" dirty="0" smtClean="0"/>
              <a:t> </a:t>
            </a:r>
            <a:r>
              <a:rPr lang="en-GB" sz="2400" dirty="0" smtClean="0"/>
              <a:t>If </a:t>
            </a:r>
            <a:r>
              <a:rPr lang="en-GB" sz="2400" dirty="0" smtClean="0"/>
              <a:t>anyone is in Christ, he is a new creation; the old has gone, the new has come! </a:t>
            </a:r>
            <a:r>
              <a:rPr lang="en-GB" sz="2400" dirty="0" smtClean="0"/>
              <a:t>All </a:t>
            </a:r>
            <a:r>
              <a:rPr lang="en-GB" sz="2400" dirty="0" smtClean="0"/>
              <a:t>this is from God, who reconciled us to himself through Christ </a:t>
            </a:r>
            <a:r>
              <a:rPr lang="en-GB" sz="2400" dirty="0" smtClean="0"/>
              <a:t> </a:t>
            </a:r>
            <a:r>
              <a:rPr lang="en-GB" dirty="0" smtClean="0"/>
              <a:t>2 Corinthians 5:17-18</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42852"/>
            <a:ext cx="6429420" cy="523220"/>
          </a:xfrm>
          <a:prstGeom prst="rect">
            <a:avLst/>
          </a:prstGeom>
          <a:noFill/>
        </p:spPr>
        <p:txBody>
          <a:bodyPr wrap="square" rtlCol="0">
            <a:spAutoFit/>
          </a:bodyPr>
          <a:lstStyle/>
          <a:p>
            <a:r>
              <a:rPr lang="en-GB" sz="2800" dirty="0" smtClean="0"/>
              <a:t>But how can </a:t>
            </a:r>
            <a:r>
              <a:rPr lang="en-GB" sz="2800" b="1" u="sng" dirty="0" smtClean="0"/>
              <a:t>I</a:t>
            </a:r>
            <a:r>
              <a:rPr lang="en-GB" sz="2800" b="1" dirty="0" smtClean="0"/>
              <a:t> </a:t>
            </a:r>
            <a:r>
              <a:rPr lang="en-GB" sz="2800" dirty="0" smtClean="0"/>
              <a:t>be sure of this salvation?</a:t>
            </a:r>
            <a:endParaRPr lang="en-GB" sz="2800" dirty="0"/>
          </a:p>
        </p:txBody>
      </p:sp>
      <p:sp>
        <p:nvSpPr>
          <p:cNvPr id="3" name="TextBox 2"/>
          <p:cNvSpPr txBox="1"/>
          <p:nvPr/>
        </p:nvSpPr>
        <p:spPr>
          <a:xfrm>
            <a:off x="357158" y="857232"/>
            <a:ext cx="6858048" cy="1200329"/>
          </a:xfrm>
          <a:prstGeom prst="rect">
            <a:avLst/>
          </a:prstGeom>
          <a:noFill/>
        </p:spPr>
        <p:txBody>
          <a:bodyPr wrap="square" rtlCol="0">
            <a:spAutoFit/>
          </a:bodyPr>
          <a:lstStyle/>
          <a:p>
            <a:r>
              <a:rPr lang="en-GB" sz="2400" dirty="0" smtClean="0"/>
              <a:t>If you confess with your mouth, "Jesus is Lord," and believe in your heart that God raised him from the dead, you </a:t>
            </a:r>
            <a:r>
              <a:rPr lang="en-GB" sz="2400" b="1" u="sng" dirty="0" smtClean="0"/>
              <a:t>WILL</a:t>
            </a:r>
            <a:r>
              <a:rPr lang="en-GB" sz="2400" dirty="0" smtClean="0"/>
              <a:t> be saved.  </a:t>
            </a:r>
            <a:r>
              <a:rPr lang="en-GB" dirty="0" smtClean="0"/>
              <a:t>Romans 10:9</a:t>
            </a:r>
            <a:endParaRPr lang="en-GB" dirty="0"/>
          </a:p>
        </p:txBody>
      </p:sp>
      <p:sp>
        <p:nvSpPr>
          <p:cNvPr id="4" name="TextBox 3"/>
          <p:cNvSpPr txBox="1"/>
          <p:nvPr/>
        </p:nvSpPr>
        <p:spPr>
          <a:xfrm>
            <a:off x="357158" y="4286256"/>
            <a:ext cx="8072494" cy="830997"/>
          </a:xfrm>
          <a:prstGeom prst="rect">
            <a:avLst/>
          </a:prstGeom>
          <a:noFill/>
        </p:spPr>
        <p:txBody>
          <a:bodyPr wrap="square" rtlCol="0">
            <a:spAutoFit/>
          </a:bodyPr>
          <a:lstStyle/>
          <a:p>
            <a:r>
              <a:rPr lang="en-GB" sz="2400" dirty="0" smtClean="0"/>
              <a:t>If we confess our sins, he is faithful and just and </a:t>
            </a:r>
            <a:r>
              <a:rPr lang="en-GB" sz="2400" b="1" u="sng" dirty="0" smtClean="0"/>
              <a:t>WILL</a:t>
            </a:r>
            <a:r>
              <a:rPr lang="en-GB" sz="2400" dirty="0" smtClean="0"/>
              <a:t> forgive us our sins and purify us from </a:t>
            </a:r>
            <a:r>
              <a:rPr lang="en-GB" sz="2400" b="1" u="sng" dirty="0" smtClean="0"/>
              <a:t>all </a:t>
            </a:r>
            <a:r>
              <a:rPr lang="en-GB" sz="2400" dirty="0" smtClean="0"/>
              <a:t>unrighteousness. </a:t>
            </a:r>
            <a:r>
              <a:rPr lang="en-GB" dirty="0" smtClean="0"/>
              <a:t>1 </a:t>
            </a:r>
            <a:r>
              <a:rPr lang="en-GB" dirty="0" smtClean="0"/>
              <a:t>John 1:9</a:t>
            </a:r>
            <a:endParaRPr lang="en-GB" dirty="0"/>
          </a:p>
        </p:txBody>
      </p:sp>
      <p:sp>
        <p:nvSpPr>
          <p:cNvPr id="5" name="TextBox 4"/>
          <p:cNvSpPr txBox="1"/>
          <p:nvPr/>
        </p:nvSpPr>
        <p:spPr>
          <a:xfrm>
            <a:off x="2714612" y="2357430"/>
            <a:ext cx="6072230" cy="1569660"/>
          </a:xfrm>
          <a:prstGeom prst="rect">
            <a:avLst/>
          </a:prstGeom>
          <a:noFill/>
        </p:spPr>
        <p:txBody>
          <a:bodyPr wrap="square" rtlCol="0">
            <a:spAutoFit/>
          </a:bodyPr>
          <a:lstStyle/>
          <a:p>
            <a:r>
              <a:rPr lang="en-GB" sz="2400" dirty="0" smtClean="0"/>
              <a:t>"I tell you the truth, </a:t>
            </a:r>
            <a:r>
              <a:rPr lang="en-GB" sz="2400" b="1" u="sng" dirty="0" smtClean="0"/>
              <a:t>whoever</a:t>
            </a:r>
            <a:r>
              <a:rPr lang="en-GB" sz="2400" dirty="0" smtClean="0"/>
              <a:t> hears my word and believes him who sent me </a:t>
            </a:r>
            <a:r>
              <a:rPr lang="en-GB" sz="2400" b="1" u="sng" dirty="0" smtClean="0"/>
              <a:t>HAS</a:t>
            </a:r>
            <a:r>
              <a:rPr lang="en-GB" sz="2400" dirty="0" smtClean="0"/>
              <a:t> eternal life and will not be condemned; he has crossed over from death to life”. </a:t>
            </a:r>
            <a:r>
              <a:rPr lang="en-GB" dirty="0" smtClean="0"/>
              <a:t>John 5:24 </a:t>
            </a:r>
            <a:endParaRPr lang="en-GB" dirty="0"/>
          </a:p>
        </p:txBody>
      </p:sp>
      <p:pic>
        <p:nvPicPr>
          <p:cNvPr id="6" name="Picture 5" descr="images.jpg"/>
          <p:cNvPicPr>
            <a:picLocks noChangeAspect="1"/>
          </p:cNvPicPr>
          <p:nvPr/>
        </p:nvPicPr>
        <p:blipFill>
          <a:blip r:embed="rId2"/>
          <a:stretch>
            <a:fillRect/>
          </a:stretch>
        </p:blipFill>
        <p:spPr>
          <a:xfrm>
            <a:off x="285720" y="2143116"/>
            <a:ext cx="2209800" cy="2066925"/>
          </a:xfrm>
          <a:prstGeom prst="rect">
            <a:avLst/>
          </a:prstGeom>
        </p:spPr>
      </p:pic>
      <p:sp>
        <p:nvSpPr>
          <p:cNvPr id="7" name="TextBox 6"/>
          <p:cNvSpPr txBox="1"/>
          <p:nvPr/>
        </p:nvSpPr>
        <p:spPr>
          <a:xfrm>
            <a:off x="428596" y="5429264"/>
            <a:ext cx="8215370" cy="1200329"/>
          </a:xfrm>
          <a:prstGeom prst="rect">
            <a:avLst/>
          </a:prstGeom>
          <a:noFill/>
        </p:spPr>
        <p:txBody>
          <a:bodyPr wrap="square" rtlCol="0">
            <a:spAutoFit/>
          </a:bodyPr>
          <a:lstStyle/>
          <a:p>
            <a:r>
              <a:rPr lang="en-GB" sz="2400" dirty="0" smtClean="0"/>
              <a:t>He anointed us</a:t>
            </a:r>
            <a:r>
              <a:rPr lang="en-GB" sz="2400" dirty="0" smtClean="0"/>
              <a:t>, set </a:t>
            </a:r>
            <a:r>
              <a:rPr lang="en-GB" sz="2400" dirty="0" smtClean="0"/>
              <a:t>his seal of ownership on us, and put his Spirit in our hearts as a deposit, </a:t>
            </a:r>
            <a:r>
              <a:rPr lang="en-GB" sz="2400" b="1" dirty="0" smtClean="0"/>
              <a:t>guaranteeing</a:t>
            </a:r>
            <a:r>
              <a:rPr lang="en-GB" sz="2400" dirty="0" smtClean="0"/>
              <a:t> what is to come</a:t>
            </a:r>
            <a:r>
              <a:rPr lang="en-GB" sz="2400" dirty="0" smtClean="0"/>
              <a:t>. </a:t>
            </a:r>
          </a:p>
          <a:p>
            <a:r>
              <a:rPr lang="en-GB" sz="2400" dirty="0" smtClean="0"/>
              <a:t>	</a:t>
            </a:r>
            <a:r>
              <a:rPr lang="en-GB" sz="2400" dirty="0" smtClean="0"/>
              <a:t>					</a:t>
            </a:r>
            <a:r>
              <a:rPr lang="en-GB" dirty="0" smtClean="0"/>
              <a:t>2 Corinthians 1:20</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4480" y="428604"/>
            <a:ext cx="5357850" cy="523220"/>
          </a:xfrm>
          <a:prstGeom prst="rect">
            <a:avLst/>
          </a:prstGeom>
          <a:noFill/>
        </p:spPr>
        <p:txBody>
          <a:bodyPr wrap="square" rtlCol="0">
            <a:spAutoFit/>
          </a:bodyPr>
          <a:lstStyle/>
          <a:p>
            <a:r>
              <a:rPr lang="en-GB" sz="2800" dirty="0" smtClean="0"/>
              <a:t>But a choice has to be made</a:t>
            </a:r>
            <a:endParaRPr lang="en-GB" sz="2800" dirty="0"/>
          </a:p>
        </p:txBody>
      </p:sp>
      <p:pic>
        <p:nvPicPr>
          <p:cNvPr id="5" name="Picture 4" descr="ways.jpg"/>
          <p:cNvPicPr>
            <a:picLocks noChangeAspect="1"/>
          </p:cNvPicPr>
          <p:nvPr/>
        </p:nvPicPr>
        <p:blipFill>
          <a:blip r:embed="rId2"/>
          <a:stretch>
            <a:fillRect/>
          </a:stretch>
        </p:blipFill>
        <p:spPr>
          <a:xfrm>
            <a:off x="642910" y="928670"/>
            <a:ext cx="7620000" cy="3505200"/>
          </a:xfrm>
          <a:prstGeom prst="rect">
            <a:avLst/>
          </a:prstGeom>
        </p:spPr>
      </p:pic>
      <p:sp>
        <p:nvSpPr>
          <p:cNvPr id="6" name="TextBox 5"/>
          <p:cNvSpPr txBox="1"/>
          <p:nvPr/>
        </p:nvSpPr>
        <p:spPr>
          <a:xfrm>
            <a:off x="785786" y="4714884"/>
            <a:ext cx="7786742" cy="1846659"/>
          </a:xfrm>
          <a:prstGeom prst="rect">
            <a:avLst/>
          </a:prstGeom>
          <a:noFill/>
        </p:spPr>
        <p:txBody>
          <a:bodyPr wrap="square" rtlCol="0">
            <a:spAutoFit/>
          </a:bodyPr>
          <a:lstStyle/>
          <a:p>
            <a:r>
              <a:rPr lang="en-GB" sz="2400" dirty="0" smtClean="0"/>
              <a:t>This day </a:t>
            </a:r>
            <a:r>
              <a:rPr lang="en-GB" sz="2400" dirty="0" smtClean="0"/>
              <a:t>I call heaven and earth as witnesses against you that I have set before you life and death, blessings and curses. Now choose life, so that you and your children may </a:t>
            </a:r>
            <a:r>
              <a:rPr lang="en-GB" sz="2400" dirty="0" smtClean="0"/>
              <a:t>live</a:t>
            </a:r>
          </a:p>
          <a:p>
            <a:r>
              <a:rPr lang="en-GB" sz="2400" dirty="0" smtClean="0"/>
              <a:t>	</a:t>
            </a:r>
            <a:r>
              <a:rPr lang="en-GB" sz="2400" dirty="0" smtClean="0"/>
              <a:t>	      </a:t>
            </a:r>
            <a:r>
              <a:rPr lang="en-GB" dirty="0" smtClean="0"/>
              <a:t>Deuteronomy 30:19</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qdefault.jpg"/>
          <p:cNvPicPr>
            <a:picLocks noChangeAspect="1"/>
          </p:cNvPicPr>
          <p:nvPr/>
        </p:nvPicPr>
        <p:blipFill>
          <a:blip r:embed="rId2"/>
          <a:stretch>
            <a:fillRect/>
          </a:stretch>
        </p:blipFill>
        <p:spPr>
          <a:xfrm>
            <a:off x="1571604" y="1214422"/>
            <a:ext cx="5357849" cy="4786346"/>
          </a:xfrm>
          <a:prstGeom prst="rect">
            <a:avLst/>
          </a:prstGeom>
        </p:spPr>
      </p:pic>
      <p:sp>
        <p:nvSpPr>
          <p:cNvPr id="3" name="TextBox 2"/>
          <p:cNvSpPr txBox="1"/>
          <p:nvPr/>
        </p:nvSpPr>
        <p:spPr>
          <a:xfrm>
            <a:off x="214282" y="642918"/>
            <a:ext cx="8715436" cy="523220"/>
          </a:xfrm>
          <a:prstGeom prst="rect">
            <a:avLst/>
          </a:prstGeom>
          <a:noFill/>
        </p:spPr>
        <p:txBody>
          <a:bodyPr wrap="square" rtlCol="0">
            <a:spAutoFit/>
          </a:bodyPr>
          <a:lstStyle/>
          <a:p>
            <a:r>
              <a:rPr lang="en-GB" sz="2800" b="1" dirty="0" smtClean="0"/>
              <a:t>Why was just eating a little piece of fruit such a big deal</a:t>
            </a:r>
            <a:r>
              <a:rPr lang="en-GB" sz="2800" dirty="0" smtClean="0"/>
              <a:t>?</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4786322"/>
            <a:ext cx="7429552" cy="1569660"/>
          </a:xfrm>
          <a:prstGeom prst="rect">
            <a:avLst/>
          </a:prstGeom>
          <a:noFill/>
        </p:spPr>
        <p:txBody>
          <a:bodyPr wrap="square" rtlCol="0">
            <a:spAutoFit/>
          </a:bodyPr>
          <a:lstStyle/>
          <a:p>
            <a:pPr algn="just"/>
            <a:r>
              <a:rPr lang="en-GB" sz="2400" dirty="0" smtClean="0"/>
              <a:t>Sin is not so much the action that is taken, as the attitude of a heart and mind that is estranged from God  and maintains a rebellious,  resistant and independent attitude towards Him.</a:t>
            </a:r>
            <a:endParaRPr lang="en-GB" sz="2400" dirty="0"/>
          </a:p>
        </p:txBody>
      </p:sp>
      <p:sp>
        <p:nvSpPr>
          <p:cNvPr id="5" name="TextBox 4"/>
          <p:cNvSpPr txBox="1"/>
          <p:nvPr/>
        </p:nvSpPr>
        <p:spPr>
          <a:xfrm>
            <a:off x="571472" y="428604"/>
            <a:ext cx="7286676" cy="523220"/>
          </a:xfrm>
          <a:prstGeom prst="rect">
            <a:avLst/>
          </a:prstGeom>
          <a:noFill/>
        </p:spPr>
        <p:txBody>
          <a:bodyPr wrap="square" rtlCol="0">
            <a:spAutoFit/>
          </a:bodyPr>
          <a:lstStyle/>
          <a:p>
            <a:r>
              <a:rPr lang="en-GB" sz="2800" b="1" dirty="0" smtClean="0"/>
              <a:t>It was never about the fruit at all…………..</a:t>
            </a:r>
            <a:endParaRPr lang="en-GB" sz="2800" b="1" dirty="0"/>
          </a:p>
        </p:txBody>
      </p:sp>
      <p:pic>
        <p:nvPicPr>
          <p:cNvPr id="6" name="Picture 5" descr="hqdefault.jpg"/>
          <p:cNvPicPr>
            <a:picLocks noChangeAspect="1"/>
          </p:cNvPicPr>
          <p:nvPr/>
        </p:nvPicPr>
        <p:blipFill>
          <a:blip r:embed="rId2"/>
          <a:stretch>
            <a:fillRect/>
          </a:stretch>
        </p:blipFill>
        <p:spPr>
          <a:xfrm>
            <a:off x="642910" y="1428736"/>
            <a:ext cx="2809894" cy="2714644"/>
          </a:xfrm>
          <a:prstGeom prst="rect">
            <a:avLst/>
          </a:prstGeom>
        </p:spPr>
      </p:pic>
      <p:sp>
        <p:nvSpPr>
          <p:cNvPr id="7" name="TextBox 6"/>
          <p:cNvSpPr txBox="1"/>
          <p:nvPr/>
        </p:nvSpPr>
        <p:spPr>
          <a:xfrm>
            <a:off x="3571868" y="1428736"/>
            <a:ext cx="5214974" cy="2677656"/>
          </a:xfrm>
          <a:prstGeom prst="rect">
            <a:avLst/>
          </a:prstGeom>
          <a:noFill/>
        </p:spPr>
        <p:txBody>
          <a:bodyPr wrap="square" rtlCol="0">
            <a:spAutoFit/>
          </a:bodyPr>
          <a:lstStyle/>
          <a:p>
            <a:r>
              <a:rPr lang="en-GB" sz="2400" dirty="0" smtClean="0"/>
              <a:t>It was all about the heart of man….</a:t>
            </a:r>
          </a:p>
          <a:p>
            <a:endParaRPr lang="en-GB" sz="2400" dirty="0" smtClean="0"/>
          </a:p>
          <a:p>
            <a:pPr>
              <a:buFont typeface="Arial" pitchFamily="34" charset="0"/>
              <a:buChar char="•"/>
            </a:pPr>
            <a:r>
              <a:rPr lang="en-GB" sz="2400" dirty="0" smtClean="0"/>
              <a:t> Rebelling against the one simple rule</a:t>
            </a:r>
          </a:p>
          <a:p>
            <a:pPr>
              <a:buFont typeface="Arial" pitchFamily="34" charset="0"/>
              <a:buChar char="•"/>
            </a:pPr>
            <a:r>
              <a:rPr lang="en-GB" sz="2400" dirty="0" smtClean="0"/>
              <a:t> Refusing God’s guidance</a:t>
            </a:r>
          </a:p>
          <a:p>
            <a:pPr>
              <a:buFont typeface="Arial" pitchFamily="34" charset="0"/>
              <a:buChar char="•"/>
            </a:pPr>
            <a:r>
              <a:rPr lang="en-GB" sz="2400" dirty="0" smtClean="0"/>
              <a:t> Not trusting His word to be true</a:t>
            </a:r>
          </a:p>
          <a:p>
            <a:pPr>
              <a:buFont typeface="Arial" pitchFamily="34" charset="0"/>
              <a:buChar char="•"/>
            </a:pPr>
            <a:r>
              <a:rPr lang="en-GB" sz="2400" dirty="0" smtClean="0"/>
              <a:t> Discontentment with God’s provision</a:t>
            </a:r>
          </a:p>
          <a:p>
            <a:pPr>
              <a:buFont typeface="Arial" pitchFamily="34" charset="0"/>
              <a:buChar char="•"/>
            </a:pPr>
            <a:r>
              <a:rPr lang="en-GB" sz="2400" dirty="0" smtClean="0"/>
              <a:t> Self indulgence</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357166"/>
            <a:ext cx="6858048" cy="2585323"/>
          </a:xfrm>
          <a:prstGeom prst="rect">
            <a:avLst/>
          </a:prstGeom>
          <a:noFill/>
        </p:spPr>
        <p:txBody>
          <a:bodyPr wrap="square" rtlCol="0">
            <a:spAutoFit/>
          </a:bodyPr>
          <a:lstStyle/>
          <a:p>
            <a:r>
              <a:rPr lang="en-GB" sz="2400" b="1" dirty="0" smtClean="0"/>
              <a:t>A person who steals something is-</a:t>
            </a:r>
          </a:p>
          <a:p>
            <a:pPr>
              <a:buFont typeface="Arial" pitchFamily="34" charset="0"/>
              <a:buChar char="•"/>
            </a:pPr>
            <a:r>
              <a:rPr lang="en-GB" sz="2400" dirty="0" smtClean="0"/>
              <a:t>  Finding their own independent  solution – refusing   to trust God to provide for their needs.</a:t>
            </a:r>
          </a:p>
          <a:p>
            <a:pPr>
              <a:buFont typeface="Arial" pitchFamily="34" charset="0"/>
              <a:buChar char="•"/>
            </a:pPr>
            <a:r>
              <a:rPr lang="en-GB" sz="2400" dirty="0" smtClean="0"/>
              <a:t>  Rebelling against  God who said, “Do Not steal” </a:t>
            </a:r>
          </a:p>
          <a:p>
            <a:pPr>
              <a:buFont typeface="Arial" pitchFamily="34" charset="0"/>
              <a:buChar char="•"/>
            </a:pPr>
            <a:r>
              <a:rPr lang="en-GB" sz="2400" dirty="0" smtClean="0"/>
              <a:t> Depriving the neighbour that they are commanded to love</a:t>
            </a:r>
          </a:p>
          <a:p>
            <a:pPr marL="342900" indent="-342900">
              <a:buAutoNum type="arabicParenBoth"/>
            </a:pPr>
            <a:endParaRPr lang="en-GB" dirty="0"/>
          </a:p>
        </p:txBody>
      </p:sp>
      <p:pic>
        <p:nvPicPr>
          <p:cNvPr id="3" name="Picture 2" descr="14807329-represent-a-thief-carries-a-bag-full-of-goods-eps-8.jpg"/>
          <p:cNvPicPr>
            <a:picLocks noChangeAspect="1"/>
          </p:cNvPicPr>
          <p:nvPr/>
        </p:nvPicPr>
        <p:blipFill>
          <a:blip r:embed="rId2"/>
          <a:stretch>
            <a:fillRect/>
          </a:stretch>
        </p:blipFill>
        <p:spPr>
          <a:xfrm>
            <a:off x="5286380" y="2643182"/>
            <a:ext cx="2832896" cy="4000528"/>
          </a:xfrm>
          <a:prstGeom prst="rect">
            <a:avLst/>
          </a:prstGeom>
        </p:spPr>
      </p:pic>
      <p:pic>
        <p:nvPicPr>
          <p:cNvPr id="5" name="Picture 4" descr="10_commandments_tract.jpg"/>
          <p:cNvPicPr>
            <a:picLocks noChangeAspect="1"/>
          </p:cNvPicPr>
          <p:nvPr/>
        </p:nvPicPr>
        <p:blipFill>
          <a:blip r:embed="rId3"/>
          <a:srcRect t="8337"/>
          <a:stretch>
            <a:fillRect/>
          </a:stretch>
        </p:blipFill>
        <p:spPr>
          <a:xfrm>
            <a:off x="714348" y="2643182"/>
            <a:ext cx="4572032" cy="400743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71480"/>
            <a:ext cx="5929354" cy="954107"/>
          </a:xfrm>
          <a:prstGeom prst="rect">
            <a:avLst/>
          </a:prstGeom>
          <a:noFill/>
        </p:spPr>
        <p:txBody>
          <a:bodyPr wrap="square" rtlCol="0">
            <a:spAutoFit/>
          </a:bodyPr>
          <a:lstStyle/>
          <a:p>
            <a:r>
              <a:rPr lang="en-GB" sz="2800" b="1" dirty="0" smtClean="0"/>
              <a:t>But I don’t do any of that bad </a:t>
            </a:r>
            <a:r>
              <a:rPr lang="en-GB" sz="2800" b="1" dirty="0" smtClean="0"/>
              <a:t>stuff like stealing , murder, coveting, etc…..</a:t>
            </a:r>
            <a:endParaRPr lang="en-GB" sz="2800" b="1" dirty="0"/>
          </a:p>
        </p:txBody>
      </p:sp>
      <p:pic>
        <p:nvPicPr>
          <p:cNvPr id="4" name="Picture 3" descr="7d9c2f21b1f9c2dfd2392b52b2814e24.jpg"/>
          <p:cNvPicPr>
            <a:picLocks noChangeAspect="1"/>
          </p:cNvPicPr>
          <p:nvPr/>
        </p:nvPicPr>
        <p:blipFill>
          <a:blip r:embed="rId2"/>
          <a:stretch>
            <a:fillRect/>
          </a:stretch>
        </p:blipFill>
        <p:spPr>
          <a:xfrm>
            <a:off x="5643570" y="1071546"/>
            <a:ext cx="3256903" cy="4714908"/>
          </a:xfrm>
          <a:prstGeom prst="rect">
            <a:avLst/>
          </a:prstGeom>
        </p:spPr>
      </p:pic>
      <p:sp>
        <p:nvSpPr>
          <p:cNvPr id="5" name="TextBox 4"/>
          <p:cNvSpPr txBox="1"/>
          <p:nvPr/>
        </p:nvSpPr>
        <p:spPr>
          <a:xfrm>
            <a:off x="571472" y="1785926"/>
            <a:ext cx="4214842" cy="830997"/>
          </a:xfrm>
          <a:prstGeom prst="rect">
            <a:avLst/>
          </a:prstGeom>
          <a:noFill/>
        </p:spPr>
        <p:txBody>
          <a:bodyPr wrap="square" rtlCol="0">
            <a:spAutoFit/>
          </a:bodyPr>
          <a:lstStyle/>
          <a:p>
            <a:r>
              <a:rPr lang="en-GB" sz="2400" dirty="0" smtClean="0"/>
              <a:t>for </a:t>
            </a:r>
            <a:r>
              <a:rPr lang="en-GB" sz="2400" b="1" dirty="0" smtClean="0"/>
              <a:t>all</a:t>
            </a:r>
            <a:r>
              <a:rPr lang="en-GB" sz="2400" dirty="0" smtClean="0"/>
              <a:t> have sinned and fall short of the glory of God, </a:t>
            </a:r>
            <a:r>
              <a:rPr lang="en-GB" dirty="0" smtClean="0"/>
              <a:t>Romans 3:23</a:t>
            </a:r>
            <a:endParaRPr lang="en-GB" dirty="0"/>
          </a:p>
        </p:txBody>
      </p:sp>
      <p:sp>
        <p:nvSpPr>
          <p:cNvPr id="6" name="TextBox 5"/>
          <p:cNvSpPr txBox="1"/>
          <p:nvPr/>
        </p:nvSpPr>
        <p:spPr>
          <a:xfrm>
            <a:off x="357158" y="4786322"/>
            <a:ext cx="6715172" cy="1200329"/>
          </a:xfrm>
          <a:prstGeom prst="rect">
            <a:avLst/>
          </a:prstGeom>
          <a:noFill/>
        </p:spPr>
        <p:txBody>
          <a:bodyPr wrap="square" rtlCol="0">
            <a:spAutoFit/>
          </a:bodyPr>
          <a:lstStyle/>
          <a:p>
            <a:r>
              <a:rPr lang="en-GB" sz="2400" dirty="0" smtClean="0"/>
              <a:t>We </a:t>
            </a:r>
            <a:r>
              <a:rPr lang="en-GB" sz="2400" dirty="0" smtClean="0"/>
              <a:t>are not sinners because we sin…..</a:t>
            </a:r>
          </a:p>
          <a:p>
            <a:r>
              <a:rPr lang="en-GB" sz="2400" dirty="0" smtClean="0"/>
              <a:t>Rather we sin because we are sinners….. </a:t>
            </a:r>
          </a:p>
          <a:p>
            <a:r>
              <a:rPr lang="en-GB" sz="2400" dirty="0" smtClean="0"/>
              <a:t>It is in our very </a:t>
            </a:r>
            <a:r>
              <a:rPr lang="en-GB" sz="2400" dirty="0" smtClean="0"/>
              <a:t>nature – it is in our hearts</a:t>
            </a:r>
            <a:endParaRPr lang="en-GB" sz="2400" dirty="0"/>
          </a:p>
        </p:txBody>
      </p:sp>
      <p:sp>
        <p:nvSpPr>
          <p:cNvPr id="7" name="TextBox 6"/>
          <p:cNvSpPr txBox="1"/>
          <p:nvPr/>
        </p:nvSpPr>
        <p:spPr>
          <a:xfrm>
            <a:off x="642910" y="3143248"/>
            <a:ext cx="4000528" cy="1200329"/>
          </a:xfrm>
          <a:prstGeom prst="rect">
            <a:avLst/>
          </a:prstGeom>
          <a:noFill/>
        </p:spPr>
        <p:txBody>
          <a:bodyPr wrap="square" rtlCol="0">
            <a:spAutoFit/>
          </a:bodyPr>
          <a:lstStyle/>
          <a:p>
            <a:r>
              <a:rPr lang="en-GB" sz="2400" dirty="0" smtClean="0"/>
              <a:t>If we claim to be without sin, we deceive ourselves and the truth is not in us</a:t>
            </a:r>
            <a:r>
              <a:rPr lang="en-GB" dirty="0" smtClean="0"/>
              <a:t>. 1 John 1:8</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1142984"/>
            <a:ext cx="7358114" cy="1200329"/>
          </a:xfrm>
          <a:prstGeom prst="rect">
            <a:avLst/>
          </a:prstGeom>
          <a:noFill/>
        </p:spPr>
        <p:txBody>
          <a:bodyPr wrap="square" rtlCol="0">
            <a:spAutoFit/>
          </a:bodyPr>
          <a:lstStyle/>
          <a:p>
            <a:r>
              <a:rPr lang="en-GB" sz="2400" dirty="0" smtClean="0"/>
              <a:t>For out of the heart come evil thoughts, murder, adultery, sexual immorality, theft, false testimony, slander. These are what make a man ‘unclean’</a:t>
            </a:r>
            <a:r>
              <a:rPr lang="en-GB" dirty="0" smtClean="0"/>
              <a:t>; Matthew 15:19-20</a:t>
            </a:r>
            <a:endParaRPr lang="en-GB" dirty="0"/>
          </a:p>
        </p:txBody>
      </p:sp>
      <p:sp>
        <p:nvSpPr>
          <p:cNvPr id="3" name="TextBox 2"/>
          <p:cNvSpPr txBox="1"/>
          <p:nvPr/>
        </p:nvSpPr>
        <p:spPr>
          <a:xfrm>
            <a:off x="642910" y="4929198"/>
            <a:ext cx="7572428" cy="1569660"/>
          </a:xfrm>
          <a:prstGeom prst="rect">
            <a:avLst/>
          </a:prstGeom>
          <a:noFill/>
        </p:spPr>
        <p:txBody>
          <a:bodyPr wrap="square" rtlCol="0">
            <a:spAutoFit/>
          </a:bodyPr>
          <a:lstStyle/>
          <a:p>
            <a:r>
              <a:rPr lang="en-GB" dirty="0" smtClean="0"/>
              <a:t> </a:t>
            </a:r>
            <a:r>
              <a:rPr lang="en-GB" sz="2400" dirty="0" smtClean="0"/>
              <a:t>Those who live according to the sinful nature have their minds set on what that nature desires…….The mind of sinful man is death, ……the sinful mind is hostile to God. It does not submit to God’s law, nor can it do so. </a:t>
            </a:r>
            <a:r>
              <a:rPr lang="en-GB" dirty="0" smtClean="0"/>
              <a:t>Romans 8:5-7</a:t>
            </a:r>
            <a:endParaRPr lang="en-GB" dirty="0"/>
          </a:p>
        </p:txBody>
      </p:sp>
      <p:pic>
        <p:nvPicPr>
          <p:cNvPr id="4" name="Picture 3" descr="plato1.jpg"/>
          <p:cNvPicPr>
            <a:picLocks noChangeAspect="1"/>
          </p:cNvPicPr>
          <p:nvPr/>
        </p:nvPicPr>
        <p:blipFill>
          <a:blip r:embed="rId2"/>
          <a:srcRect t="8000" b="23111"/>
          <a:stretch>
            <a:fillRect/>
          </a:stretch>
        </p:blipFill>
        <p:spPr>
          <a:xfrm>
            <a:off x="857224" y="2428868"/>
            <a:ext cx="6715172" cy="2428548"/>
          </a:xfrm>
          <a:prstGeom prst="rect">
            <a:avLst/>
          </a:prstGeom>
        </p:spPr>
      </p:pic>
      <p:sp>
        <p:nvSpPr>
          <p:cNvPr id="5" name="TextBox 4"/>
          <p:cNvSpPr txBox="1"/>
          <p:nvPr/>
        </p:nvSpPr>
        <p:spPr>
          <a:xfrm>
            <a:off x="857224" y="571480"/>
            <a:ext cx="7072362" cy="523220"/>
          </a:xfrm>
          <a:prstGeom prst="rect">
            <a:avLst/>
          </a:prstGeom>
          <a:noFill/>
        </p:spPr>
        <p:txBody>
          <a:bodyPr wrap="square" rtlCol="0">
            <a:spAutoFit/>
          </a:bodyPr>
          <a:lstStyle/>
          <a:p>
            <a:r>
              <a:rPr lang="en-GB" sz="2800" b="1" dirty="0" smtClean="0"/>
              <a:t>Sin is the outward act of an inner attitude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786058"/>
            <a:ext cx="7643866" cy="2585323"/>
          </a:xfrm>
          <a:prstGeom prst="rect">
            <a:avLst/>
          </a:prstGeom>
          <a:noFill/>
        </p:spPr>
        <p:txBody>
          <a:bodyPr wrap="square" rtlCol="0">
            <a:spAutoFit/>
          </a:bodyPr>
          <a:lstStyle/>
          <a:p>
            <a:r>
              <a:rPr lang="en-GB" sz="2400" dirty="0" smtClean="0"/>
              <a:t>I know that nothing good lives in me, that is, in my sinful nature. For I have the desire to do what is good, but I cannot carry it out. For what I do is not the good I want to do; no, the evil I do not want to do—this I keep on doing……. </a:t>
            </a:r>
          </a:p>
          <a:p>
            <a:r>
              <a:rPr lang="en-GB" sz="2400" dirty="0" smtClean="0"/>
              <a:t>What a wretched man I am! Who will rescue me from this body of death</a:t>
            </a:r>
            <a:r>
              <a:rPr lang="en-GB" dirty="0" smtClean="0"/>
              <a:t>? Romans 7:18-19 &amp; 24</a:t>
            </a:r>
          </a:p>
          <a:p>
            <a:endParaRPr lang="en-GB" dirty="0"/>
          </a:p>
        </p:txBody>
      </p:sp>
      <p:sp>
        <p:nvSpPr>
          <p:cNvPr id="4" name="TextBox 3"/>
          <p:cNvSpPr txBox="1"/>
          <p:nvPr/>
        </p:nvSpPr>
        <p:spPr>
          <a:xfrm>
            <a:off x="571472" y="571480"/>
            <a:ext cx="7358114" cy="523220"/>
          </a:xfrm>
          <a:prstGeom prst="rect">
            <a:avLst/>
          </a:prstGeom>
          <a:noFill/>
        </p:spPr>
        <p:txBody>
          <a:bodyPr wrap="square" rtlCol="0">
            <a:spAutoFit/>
          </a:bodyPr>
          <a:lstStyle/>
          <a:p>
            <a:r>
              <a:rPr lang="en-GB" sz="2800" b="1" dirty="0" smtClean="0"/>
              <a:t>We just can’t stop ourselves…. or help ourselves</a:t>
            </a:r>
            <a:endParaRPr lang="en-GB" sz="2800" b="1" dirty="0"/>
          </a:p>
        </p:txBody>
      </p:sp>
      <p:sp>
        <p:nvSpPr>
          <p:cNvPr id="5" name="TextBox 4"/>
          <p:cNvSpPr txBox="1"/>
          <p:nvPr/>
        </p:nvSpPr>
        <p:spPr>
          <a:xfrm>
            <a:off x="2071670" y="5357826"/>
            <a:ext cx="4643470" cy="523220"/>
          </a:xfrm>
          <a:prstGeom prst="rect">
            <a:avLst/>
          </a:prstGeom>
          <a:noFill/>
        </p:spPr>
        <p:txBody>
          <a:bodyPr wrap="square" rtlCol="0">
            <a:spAutoFit/>
          </a:bodyPr>
          <a:lstStyle/>
          <a:p>
            <a:r>
              <a:rPr lang="en-GB" sz="2800" b="1" dirty="0" smtClean="0"/>
              <a:t>That’s why we need a Saviour</a:t>
            </a:r>
            <a:endParaRPr lang="en-GB" sz="2800" b="1" dirty="0"/>
          </a:p>
        </p:txBody>
      </p:sp>
      <p:pic>
        <p:nvPicPr>
          <p:cNvPr id="6" name="Picture 5" descr="download (1).jpg"/>
          <p:cNvPicPr>
            <a:picLocks noChangeAspect="1"/>
          </p:cNvPicPr>
          <p:nvPr/>
        </p:nvPicPr>
        <p:blipFill>
          <a:blip r:embed="rId2"/>
          <a:stretch>
            <a:fillRect/>
          </a:stretch>
        </p:blipFill>
        <p:spPr>
          <a:xfrm>
            <a:off x="2000232" y="1214422"/>
            <a:ext cx="4330583" cy="14287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571480"/>
            <a:ext cx="7429552" cy="523220"/>
          </a:xfrm>
          <a:prstGeom prst="rect">
            <a:avLst/>
          </a:prstGeom>
          <a:noFill/>
        </p:spPr>
        <p:txBody>
          <a:bodyPr wrap="square" rtlCol="0">
            <a:spAutoFit/>
          </a:bodyPr>
          <a:lstStyle/>
          <a:p>
            <a:r>
              <a:rPr lang="en-GB" sz="2800" dirty="0" smtClean="0"/>
              <a:t>So why doesn’t God stop us and make us obey?</a:t>
            </a:r>
            <a:endParaRPr lang="en-GB" sz="2800" dirty="0"/>
          </a:p>
        </p:txBody>
      </p:sp>
      <p:sp>
        <p:nvSpPr>
          <p:cNvPr id="5" name="TextBox 4"/>
          <p:cNvSpPr txBox="1"/>
          <p:nvPr/>
        </p:nvSpPr>
        <p:spPr>
          <a:xfrm>
            <a:off x="1071538" y="5072074"/>
            <a:ext cx="6286544" cy="1569660"/>
          </a:xfrm>
          <a:prstGeom prst="rect">
            <a:avLst/>
          </a:prstGeom>
          <a:noFill/>
        </p:spPr>
        <p:txBody>
          <a:bodyPr wrap="square" rtlCol="0">
            <a:spAutoFit/>
          </a:bodyPr>
          <a:lstStyle/>
          <a:p>
            <a:r>
              <a:rPr lang="en-GB" sz="2400" dirty="0" smtClean="0"/>
              <a:t>Because he made us to be people not robots – designed for loving relationship with Him.</a:t>
            </a:r>
          </a:p>
          <a:p>
            <a:r>
              <a:rPr lang="en-GB" sz="2400" dirty="0" smtClean="0"/>
              <a:t>With relationship comes choice and free will, as well as consequences.</a:t>
            </a:r>
            <a:endParaRPr lang="en-GB" sz="2400" dirty="0"/>
          </a:p>
        </p:txBody>
      </p:sp>
      <p:pic>
        <p:nvPicPr>
          <p:cNvPr id="6" name="Picture 5" descr="unsw_hub_04_robot_toby-walsh.jpg"/>
          <p:cNvPicPr>
            <a:picLocks noChangeAspect="1"/>
          </p:cNvPicPr>
          <p:nvPr/>
        </p:nvPicPr>
        <p:blipFill>
          <a:blip r:embed="rId2"/>
          <a:stretch>
            <a:fillRect/>
          </a:stretch>
        </p:blipFill>
        <p:spPr>
          <a:xfrm>
            <a:off x="1285852" y="1214422"/>
            <a:ext cx="5667389" cy="377585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GB" sz="3600" dirty="0" smtClean="0"/>
              <a:t>God is </a:t>
            </a:r>
            <a:r>
              <a:rPr lang="en-GB" sz="3600" u="sng" dirty="0" smtClean="0"/>
              <a:t>NOT</a:t>
            </a:r>
            <a:r>
              <a:rPr lang="en-GB" sz="3600" dirty="0" smtClean="0"/>
              <a:t> angry with us</a:t>
            </a:r>
            <a:endParaRPr lang="en-GB" sz="3600" dirty="0"/>
          </a:p>
        </p:txBody>
      </p:sp>
      <p:sp>
        <p:nvSpPr>
          <p:cNvPr id="4" name="TextBox 3"/>
          <p:cNvSpPr txBox="1"/>
          <p:nvPr/>
        </p:nvSpPr>
        <p:spPr>
          <a:xfrm>
            <a:off x="142844" y="1000108"/>
            <a:ext cx="9144000" cy="461665"/>
          </a:xfrm>
          <a:prstGeom prst="rect">
            <a:avLst/>
          </a:prstGeom>
          <a:noFill/>
        </p:spPr>
        <p:txBody>
          <a:bodyPr wrap="square" rtlCol="0">
            <a:spAutoFit/>
          </a:bodyPr>
          <a:lstStyle/>
          <a:p>
            <a:r>
              <a:rPr lang="en-GB" sz="2400" dirty="0" smtClean="0"/>
              <a:t>God is not against us for our sin – rather God is </a:t>
            </a:r>
            <a:r>
              <a:rPr lang="en-GB" sz="2400" b="1" u="sng" dirty="0" smtClean="0"/>
              <a:t>FOR</a:t>
            </a:r>
            <a:r>
              <a:rPr lang="en-GB" sz="2400" dirty="0" smtClean="0"/>
              <a:t> us against our sin</a:t>
            </a:r>
            <a:endParaRPr lang="en-GB" sz="2400" dirty="0"/>
          </a:p>
        </p:txBody>
      </p:sp>
      <p:sp>
        <p:nvSpPr>
          <p:cNvPr id="5" name="TextBox 4"/>
          <p:cNvSpPr txBox="1"/>
          <p:nvPr/>
        </p:nvSpPr>
        <p:spPr>
          <a:xfrm>
            <a:off x="642910" y="5072074"/>
            <a:ext cx="7572428" cy="830997"/>
          </a:xfrm>
          <a:prstGeom prst="rect">
            <a:avLst/>
          </a:prstGeom>
          <a:noFill/>
        </p:spPr>
        <p:txBody>
          <a:bodyPr wrap="square" rtlCol="0">
            <a:spAutoFit/>
          </a:bodyPr>
          <a:lstStyle/>
          <a:p>
            <a:r>
              <a:rPr lang="en-GB" sz="2400" dirty="0" smtClean="0"/>
              <a:t>But God demonstrates his own love for us in this: While we were still sinners, Christ died for us. </a:t>
            </a:r>
            <a:r>
              <a:rPr lang="en-GB" dirty="0" smtClean="0"/>
              <a:t>Romans 5:8</a:t>
            </a:r>
            <a:endParaRPr lang="en-GB" dirty="0"/>
          </a:p>
        </p:txBody>
      </p:sp>
      <p:pic>
        <p:nvPicPr>
          <p:cNvPr id="7" name="Picture 6" descr="1535928928.jpg"/>
          <p:cNvPicPr>
            <a:picLocks noChangeAspect="1"/>
          </p:cNvPicPr>
          <p:nvPr/>
        </p:nvPicPr>
        <p:blipFill>
          <a:blip r:embed="rId2"/>
          <a:srcRect l="3997" t="6847" r="3997" b="16433"/>
          <a:stretch>
            <a:fillRect/>
          </a:stretch>
        </p:blipFill>
        <p:spPr>
          <a:xfrm>
            <a:off x="785786" y="1643050"/>
            <a:ext cx="7457738" cy="2016875"/>
          </a:xfrm>
          <a:prstGeom prst="rect">
            <a:avLst/>
          </a:prstGeom>
        </p:spPr>
      </p:pic>
      <p:sp>
        <p:nvSpPr>
          <p:cNvPr id="6" name="TextBox 5"/>
          <p:cNvSpPr txBox="1"/>
          <p:nvPr/>
        </p:nvSpPr>
        <p:spPr>
          <a:xfrm>
            <a:off x="642910" y="3714752"/>
            <a:ext cx="7858180" cy="1200329"/>
          </a:xfrm>
          <a:prstGeom prst="rect">
            <a:avLst/>
          </a:prstGeom>
          <a:noFill/>
        </p:spPr>
        <p:txBody>
          <a:bodyPr wrap="square" rtlCol="0">
            <a:spAutoFit/>
          </a:bodyPr>
          <a:lstStyle/>
          <a:p>
            <a:r>
              <a:rPr lang="en-GB" sz="2400" dirty="0" smtClean="0"/>
              <a:t>When Jesus saw the crowds, he had compassion on them, because they were harassed and helpless, like sheep without a shepherd. </a:t>
            </a:r>
            <a:r>
              <a:rPr lang="en-GB" dirty="0" smtClean="0"/>
              <a:t>Matthew 9:36</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1168</Words>
  <Application>Microsoft Office PowerPoint</Application>
  <PresentationFormat>On-screen Show (4:3)</PresentationFormat>
  <Paragraphs>67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God is NOT angry with us</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dc:creator>
  <cp:lastModifiedBy>Andrew</cp:lastModifiedBy>
  <cp:revision>53</cp:revision>
  <dcterms:created xsi:type="dcterms:W3CDTF">2019-01-21T20:02:51Z</dcterms:created>
  <dcterms:modified xsi:type="dcterms:W3CDTF">2019-01-24T09:11:07Z</dcterms:modified>
</cp:coreProperties>
</file>